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8"/>
  </p:notesMasterIdLst>
  <p:handoutMasterIdLst>
    <p:handoutMasterId r:id="rId19"/>
  </p:handoutMasterIdLst>
  <p:sldIdLst>
    <p:sldId id="285" r:id="rId4"/>
    <p:sldId id="324" r:id="rId5"/>
    <p:sldId id="328" r:id="rId6"/>
    <p:sldId id="330" r:id="rId7"/>
    <p:sldId id="329" r:id="rId8"/>
    <p:sldId id="331" r:id="rId9"/>
    <p:sldId id="332" r:id="rId10"/>
    <p:sldId id="323" r:id="rId11"/>
    <p:sldId id="333" r:id="rId12"/>
    <p:sldId id="334" r:id="rId13"/>
    <p:sldId id="325" r:id="rId14"/>
    <p:sldId id="335" r:id="rId15"/>
    <p:sldId id="336" r:id="rId16"/>
    <p:sldId id="327" r:id="rId17"/>
  </p:sldIdLst>
  <p:sldSz cx="12192000" cy="6858000"/>
  <p:notesSz cx="6858000" cy="9144000"/>
  <p:embeddedFontLst>
    <p:embeddedFont>
      <p:font typeface="Adobe Garamond Pro" panose="02020502060506020403" pitchFamily="18" charset="77"/>
      <p:regular r:id="rId20"/>
      <p: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330"/>
    <p:restoredTop sz="86173"/>
  </p:normalViewPr>
  <p:slideViewPr>
    <p:cSldViewPr snapToGrid="0" snapToObjects="1">
      <p:cViewPr varScale="1">
        <p:scale>
          <a:sx n="58" d="100"/>
          <a:sy n="58" d="100"/>
        </p:scale>
        <p:origin x="208" y="1720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-1048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97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09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Additional slide:</a:t>
            </a:r>
          </a:p>
          <a:p>
            <a:endParaRPr lang="en-US" dirty="0"/>
          </a:p>
          <a:p>
            <a:r>
              <a:rPr lang="en-US" dirty="0"/>
              <a:t>Link to Nick’s work on DoS attack, forward pointing to Module 2</a:t>
            </a:r>
          </a:p>
          <a:p>
            <a:r>
              <a:rPr lang="en-US" dirty="0"/>
              <a:t>https://</a:t>
            </a:r>
            <a:r>
              <a:rPr lang="en-US" dirty="0" err="1"/>
              <a:t>ieeexplore.ieee.org</a:t>
            </a:r>
            <a:r>
              <a:rPr lang="en-US" dirty="0"/>
              <a:t>/stamp/</a:t>
            </a:r>
            <a:r>
              <a:rPr lang="en-US" dirty="0" err="1"/>
              <a:t>stamp.jsp?arnumber</a:t>
            </a:r>
            <a:r>
              <a:rPr lang="en-US" dirty="0"/>
              <a:t>=8424629&amp;casa_token=zETWbScWe2YAAAAA:KunCSaVv6SZfPYlastOMZDH1qZR7vXj_xbu4XHnmijAD8TAz-1bySIRLg-I1BiMGWTWqqByoUQ</a:t>
            </a:r>
          </a:p>
          <a:p>
            <a:endParaRPr lang="en-US" dirty="0"/>
          </a:p>
          <a:p>
            <a:r>
              <a:rPr lang="en-US" dirty="0"/>
              <a:t>Applicability of DNN in security domain (network traffic); not necessarily more complexity</a:t>
            </a:r>
          </a:p>
          <a:p>
            <a:endParaRPr lang="en-US" dirty="0"/>
          </a:p>
          <a:p>
            <a:r>
              <a:rPr lang="en-US" dirty="0"/>
              <a:t>Checklist: when to use certain models </a:t>
            </a:r>
            <a:r>
              <a:rPr lang="en-US" dirty="0">
                <a:sym typeface="Wingdings" pitchFamily="2" charset="2"/>
              </a:rPr>
              <a:t> roadmap.</a:t>
            </a:r>
            <a:endParaRPr lang="en-US" dirty="0"/>
          </a:p>
          <a:p>
            <a:endParaRPr lang="en-US" dirty="0"/>
          </a:p>
          <a:p>
            <a:r>
              <a:rPr lang="en-US" dirty="0"/>
              <a:t>Model selection</a:t>
            </a:r>
            <a:r>
              <a:rPr lang="en-US"/>
              <a:t>; 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242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Neural Networks and Deep Models</a:t>
            </a:r>
          </a:p>
          <a:p>
            <a:pPr algn="l"/>
            <a:r>
              <a:rPr lang="en-US" sz="3200" b="0" i="0" dirty="0">
                <a:latin typeface="Arial" panose="020B0604020202020204" pitchFamily="34" charset="0"/>
                <a:cs typeface="Arial" panose="020B0604020202020204" pitchFamily="34" charset="0"/>
              </a:rPr>
              <a:t>Multi-layer Perceptron; </a:t>
            </a:r>
            <a:r>
              <a:rPr lang="en-US" sz="32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ConvNets</a:t>
            </a:r>
            <a:endParaRPr lang="en-US" sz="32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4F3EA25-92C8-214E-BF18-31D5B257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2C0D77-AC60-A242-8273-B698497D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7DB4235-BB2C-F040-B2ED-FEDDDE531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Convolve image with a filter</a:t>
            </a:r>
          </a:p>
          <a:p>
            <a:r>
              <a:rPr lang="en-US" dirty="0"/>
              <a:t>Typically, features were hand-crafter (HOG, SIFT, LBP, ...)</a:t>
            </a:r>
          </a:p>
          <a:p>
            <a:r>
              <a:rPr lang="en-US" dirty="0"/>
              <a:t>DCNN allows learning the features</a:t>
            </a:r>
          </a:p>
        </p:txBody>
      </p:sp>
      <p:pic>
        <p:nvPicPr>
          <p:cNvPr id="12" name="Content Placeholder 7">
            <a:extLst>
              <a:ext uri="{FF2B5EF4-FFF2-40B4-BE49-F238E27FC236}">
                <a16:creationId xmlns:a16="http://schemas.microsoft.com/office/drawing/2014/main" id="{2ACA6279-8427-4249-B4A2-30D1036E3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349" y="1543657"/>
            <a:ext cx="70993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144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Fully connected layers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Convolutional layers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4E7D9E-C626-434C-80C7-F3B1E19B8627}"/>
              </a:ext>
            </a:extLst>
          </p:cNvPr>
          <p:cNvSpPr/>
          <p:nvPr/>
        </p:nvSpPr>
        <p:spPr>
          <a:xfrm>
            <a:off x="6431280" y="556258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Credit: http://cs231n.stanford.edu/slides/2018/cs231n_2018_lecture05.pdf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AEBCA-227F-8E42-AB23-126932BD8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560" y="1755566"/>
            <a:ext cx="4674870" cy="1673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EEA4A6-E095-9E49-B9F7-200CE81A0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2470" y="3540171"/>
            <a:ext cx="4337050" cy="191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71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1A29DE-8079-CF42-9196-430A3522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 Layers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A58B399-E869-B742-947D-4A7C3041FA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8213" y="1543050"/>
            <a:ext cx="7335574" cy="4157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2E0AD-B415-C34B-8E2D-1FB28B3C6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732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F4AF587-7296-5A4F-B018-F1FC6D8C2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Pooling: Reduce Dimension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4A84BBD-F388-2F47-A1CA-D5464D592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Subsampling: average over patches</a:t>
            </a:r>
          </a:p>
          <a:p>
            <a:r>
              <a:rPr lang="en-US" dirty="0"/>
              <a:t>Max-Pooling: maximum over patch — better in practice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82DD3D-0485-C940-AEAD-1B91E0DDC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A8B118B-EDEA-9B42-982A-8702D01B9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699" y="2978150"/>
            <a:ext cx="5562600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644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220183C-6418-B643-903B-02CCC5CF40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11442" y="1543050"/>
            <a:ext cx="8569115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71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Neural Network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9A1B09C-1100-1B47-9023-13A1EA043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395" y="1543050"/>
            <a:ext cx="8789210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7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Multi-layered Networks (e.g., </a:t>
            </a:r>
            <a:r>
              <a:rPr lang="en-US" dirty="0" err="1"/>
              <a:t>Perceptrons</a:t>
            </a:r>
            <a:r>
              <a:rPr lang="en-US" dirty="0"/>
              <a:t>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4876A1-A9F2-7844-A19B-B3CB1FC10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2949" y="1543050"/>
            <a:ext cx="9286101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43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Power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20D96-AE3F-BC4D-9DCB-38FBE48FC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Neural network with one hidden layer is a universal approximator (can represent any function)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The capacity increases with more hidden layer and hidden units</a:t>
            </a:r>
          </a:p>
          <a:p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9046D3-FE6C-7849-9473-5FD2365E8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925" y="2379772"/>
            <a:ext cx="7042150" cy="253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09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8DCCA-C6EE-7242-BCD6-C52E2144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Multi-layered Networks: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75EB5-D981-6244-8A32-E5666A5A4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Neural nets can be trained via stochastic gradient descent</a:t>
            </a:r>
          </a:p>
          <a:p>
            <a:r>
              <a:rPr lang="en-US" dirty="0"/>
              <a:t>For deeper neural network, one can updates the weights via backpropagation </a:t>
            </a:r>
          </a:p>
          <a:p>
            <a:r>
              <a:rPr lang="en-US" dirty="0"/>
              <a:t>Initialization of neural nets</a:t>
            </a:r>
          </a:p>
          <a:p>
            <a:pPr lvl="1"/>
            <a:r>
              <a:rPr lang="en-US" dirty="0"/>
              <a:t>Initializing weights</a:t>
            </a:r>
          </a:p>
          <a:p>
            <a:pPr lvl="2"/>
            <a:r>
              <a:rPr lang="en-US" dirty="0"/>
              <a:t>usually initial weights are chosen to be random values near zero</a:t>
            </a:r>
          </a:p>
          <a:p>
            <a:pPr lvl="1"/>
            <a:r>
              <a:rPr lang="en-US" dirty="0"/>
              <a:t>Scaling input:</a:t>
            </a:r>
          </a:p>
          <a:p>
            <a:pPr lvl="2"/>
            <a:r>
              <a:rPr lang="en-US" dirty="0"/>
              <a:t>Standardize all inputs to have zero mean and standard deviation = 1 (making it easier to choose a good range of initial weights and easier to regularize)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785187-0E60-E74A-92AA-9CF42A91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049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3A6D5-BBA2-8745-BCC4-F7014FF5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Multi-layered Networks: Learning Rate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EE81E7-F6B0-A943-B9A7-5B9968CC7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often to updates weights</a:t>
            </a:r>
          </a:p>
          <a:p>
            <a:pPr lvl="1"/>
            <a:r>
              <a:rPr lang="en-US" dirty="0"/>
              <a:t>Update weights after utilizing every mini-batch of training examples (i.e., an epoch)</a:t>
            </a:r>
          </a:p>
          <a:p>
            <a:r>
              <a:rPr lang="en-US" dirty="0"/>
              <a:t>How much to update</a:t>
            </a:r>
          </a:p>
          <a:p>
            <a:pPr lvl="1"/>
            <a:r>
              <a:rPr lang="en-US" dirty="0"/>
              <a:t>Learning rate effect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F9383-BF39-584C-A4F9-504224657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4D4116-16C6-564A-89A0-9EA84DC1F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030" y="2808904"/>
            <a:ext cx="7109460" cy="300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495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3A6D5-BBA2-8745-BCC4-F7014FF5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Multi-layered Networks: Overfitting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EE81E7-F6B0-A943-B9A7-5B9968CC7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Early stopping</a:t>
            </a:r>
          </a:p>
          <a:p>
            <a:pPr lvl="1"/>
            <a:r>
              <a:rPr lang="en-US" sz="2000" dirty="0"/>
              <a:t>Train the model for a while but stop before convergence</a:t>
            </a:r>
          </a:p>
          <a:p>
            <a:r>
              <a:rPr lang="en-US" sz="2400" dirty="0"/>
              <a:t>Weight decay </a:t>
            </a:r>
          </a:p>
          <a:p>
            <a:pPr lvl="1"/>
            <a:r>
              <a:rPr lang="en-US" sz="2000" dirty="0"/>
              <a:t>Adding regularization to loss function</a:t>
            </a:r>
          </a:p>
          <a:p>
            <a:pPr lvl="1"/>
            <a:r>
              <a:rPr lang="en-US" sz="2000" dirty="0"/>
              <a:t>Encouraging models with “small” weights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F9383-BF39-584C-A4F9-504224657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1D1AC6-AD66-B14D-8FEF-466E6B234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153" y="2824164"/>
            <a:ext cx="2517544" cy="24993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25C395-6446-D642-968A-8402E21B2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339" y="2833286"/>
            <a:ext cx="2453693" cy="249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559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 Models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43AD70-E2DB-524E-921D-C13468673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Pillars of Deep Learning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D83E8ED-7D87-B74E-B077-B999BAE5A8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4900" y="1672431"/>
            <a:ext cx="9982200" cy="38989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9A30C3-1150-F74E-9D0B-6EFD8993C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1992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3103</TotalTime>
  <Words>363</Words>
  <Application>Microsoft Macintosh PowerPoint</Application>
  <PresentationFormat>Widescreen</PresentationFormat>
  <Paragraphs>80</Paragraphs>
  <Slides>14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Arial</vt:lpstr>
      <vt:lpstr>Adobe Garamond Pro</vt:lpstr>
      <vt:lpstr>Office Theme</vt:lpstr>
      <vt:lpstr>2_Office Theme</vt:lpstr>
      <vt:lpstr>1_Office Theme</vt:lpstr>
      <vt:lpstr>PowerPoint Presentation</vt:lpstr>
      <vt:lpstr>A Simple Neural Network</vt:lpstr>
      <vt:lpstr>Multi-layered Networks (e.g., Perceptrons)</vt:lpstr>
      <vt:lpstr>Representation Power</vt:lpstr>
      <vt:lpstr>Training Multi-layered Networks: Optimization</vt:lpstr>
      <vt:lpstr>Training Multi-layered Networks: Learning Rate</vt:lpstr>
      <vt:lpstr>Training Multi-layered Networks: Overfitting</vt:lpstr>
      <vt:lpstr>Deep Models</vt:lpstr>
      <vt:lpstr>Pillars of Deep Learning</vt:lpstr>
      <vt:lpstr>Convolutions</vt:lpstr>
      <vt:lpstr>Convolutional Neural Nets</vt:lpstr>
      <vt:lpstr>Convolution Layers</vt:lpstr>
      <vt:lpstr>Pooling: Reduce Dimension</vt:lpstr>
      <vt:lpstr>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158</cp:revision>
  <cp:lastPrinted>2019-10-22T16:35:22Z</cp:lastPrinted>
  <dcterms:created xsi:type="dcterms:W3CDTF">2019-10-07T15:32:39Z</dcterms:created>
  <dcterms:modified xsi:type="dcterms:W3CDTF">2020-11-10T06:00:55Z</dcterms:modified>
</cp:coreProperties>
</file>

<file path=docProps/thumbnail.jpeg>
</file>